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6858000" cy="9144000"/>
  <p:embeddedFontLst>
    <p:embeddedFont>
      <p:font typeface="Poppins" panose="00000500000000000000" pitchFamily="2" charset="-18"/>
      <p:regular r:id="rId12"/>
      <p:bold r:id="rId13"/>
    </p:embeddedFont>
    <p:embeddedFont>
      <p:font typeface="Poppins Bold" panose="00000800000000000000" charset="-18"/>
      <p:regular r:id="rId14"/>
    </p:embeddedFont>
    <p:embeddedFont>
      <p:font typeface="Poppins Medium" panose="00000600000000000000" pitchFamily="2" charset="-18"/>
      <p:regular r:id="rId15"/>
      <p: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9" d="100"/>
          <a:sy n="59" d="100"/>
        </p:scale>
        <p:origin x="827" y="7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61638" y="5857123"/>
            <a:ext cx="5105802" cy="740016"/>
            <a:chOff x="0" y="0"/>
            <a:chExt cx="1344738" cy="19490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1344738" cy="194901"/>
            </a:xfrm>
            <a:custGeom>
              <a:avLst/>
              <a:gdLst/>
              <a:ahLst/>
              <a:cxnLst/>
              <a:rect l="l" t="t" r="r" b="b"/>
              <a:pathLst>
                <a:path w="1344738" h="194901">
                  <a:moveTo>
                    <a:pt x="97451" y="0"/>
                  </a:moveTo>
                  <a:lnTo>
                    <a:pt x="1247287" y="0"/>
                  </a:lnTo>
                  <a:cubicBezTo>
                    <a:pt x="1273133" y="0"/>
                    <a:pt x="1297920" y="10267"/>
                    <a:pt x="1316195" y="28543"/>
                  </a:cubicBezTo>
                  <a:cubicBezTo>
                    <a:pt x="1334471" y="46818"/>
                    <a:pt x="1344738" y="71605"/>
                    <a:pt x="1344738" y="97451"/>
                  </a:cubicBezTo>
                  <a:lnTo>
                    <a:pt x="1344738" y="97451"/>
                  </a:lnTo>
                  <a:cubicBezTo>
                    <a:pt x="1344738" y="123296"/>
                    <a:pt x="1334471" y="148083"/>
                    <a:pt x="1316195" y="166359"/>
                  </a:cubicBezTo>
                  <a:cubicBezTo>
                    <a:pt x="1297920" y="184634"/>
                    <a:pt x="1273133" y="194901"/>
                    <a:pt x="1247287" y="194901"/>
                  </a:cubicBezTo>
                  <a:lnTo>
                    <a:pt x="97451" y="194901"/>
                  </a:lnTo>
                  <a:cubicBezTo>
                    <a:pt x="71605" y="194901"/>
                    <a:pt x="46818" y="184634"/>
                    <a:pt x="28543" y="166359"/>
                  </a:cubicBezTo>
                  <a:cubicBezTo>
                    <a:pt x="10267" y="148083"/>
                    <a:pt x="0" y="123296"/>
                    <a:pt x="0" y="97451"/>
                  </a:cubicBezTo>
                  <a:lnTo>
                    <a:pt x="0" y="97451"/>
                  </a:lnTo>
                  <a:cubicBezTo>
                    <a:pt x="0" y="71605"/>
                    <a:pt x="10267" y="46818"/>
                    <a:pt x="28543" y="28543"/>
                  </a:cubicBezTo>
                  <a:cubicBezTo>
                    <a:pt x="46818" y="10267"/>
                    <a:pt x="71605" y="0"/>
                    <a:pt x="9745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344738" cy="233001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-115063" y="9461658"/>
            <a:ext cx="18518127" cy="798211"/>
            <a:chOff x="0" y="0"/>
            <a:chExt cx="4877202" cy="210228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877202" cy="210228"/>
            </a:xfrm>
            <a:custGeom>
              <a:avLst/>
              <a:gdLst/>
              <a:ahLst/>
              <a:cxnLst/>
              <a:rect l="l" t="t" r="r" b="b"/>
              <a:pathLst>
                <a:path w="4877202" h="210228">
                  <a:moveTo>
                    <a:pt x="0" y="0"/>
                  </a:moveTo>
                  <a:lnTo>
                    <a:pt x="4877202" y="0"/>
                  </a:lnTo>
                  <a:lnTo>
                    <a:pt x="4877202" y="210228"/>
                  </a:lnTo>
                  <a:lnTo>
                    <a:pt x="0" y="210228"/>
                  </a:lnTo>
                  <a:close/>
                </a:path>
              </a:pathLst>
            </a:custGeom>
            <a:gradFill rotWithShape="1">
              <a:gsLst>
                <a:gs pos="0">
                  <a:srgbClr val="0453B9">
                    <a:alpha val="100000"/>
                  </a:srgbClr>
                </a:gs>
                <a:gs pos="100000">
                  <a:srgbClr val="3881DF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877202" cy="276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20"/>
                </a:lnSpc>
              </a:pPr>
              <a:endParaRPr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1361638" y="4516397"/>
            <a:ext cx="16545362" cy="8008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sz="4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Nový systém stížností v zákoně o sociálních službách</a:t>
            </a:r>
            <a:endParaRPr lang="cs-CZ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665380" y="5895496"/>
            <a:ext cx="8015880" cy="5482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02"/>
              </a:lnSpc>
              <a:spcBef>
                <a:spcPct val="0"/>
              </a:spcBef>
            </a:pPr>
            <a:r>
              <a:rPr lang="en-US" sz="3216" b="1" dirty="0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Autor</a:t>
            </a:r>
            <a:r>
              <a:rPr lang="cs-CZ" sz="3216" b="1" dirty="0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: Bc. Jiří Nový</a:t>
            </a:r>
            <a:endParaRPr lang="en-US" sz="3216" b="1" dirty="0">
              <a:solidFill>
                <a:srgbClr val="000000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361638" y="7911588"/>
            <a:ext cx="5105802" cy="4423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44"/>
              </a:lnSpc>
              <a:spcBef>
                <a:spcPct val="0"/>
              </a:spcBef>
            </a:pPr>
            <a:r>
              <a:rPr lang="en-US" sz="246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4.11. 2025 v Praze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361638" y="8295616"/>
            <a:ext cx="7966940" cy="5837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75"/>
              </a:lnSpc>
              <a:spcBef>
                <a:spcPct val="0"/>
              </a:spcBef>
            </a:pPr>
            <a:r>
              <a:rPr lang="en-US" sz="3268" b="1" spc="-65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Nástroje efektivity sociálních služeb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607279" y="9607996"/>
            <a:ext cx="17442596" cy="392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5" name="Obrázek 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927DA52-A31F-C20E-5D94-D315300CEA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6" name="Obrázek 5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BC1BBF9E-EE31-727B-8769-412575704C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29B1B-BE7E-28E4-740A-48253CD04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>
            <a:extLst>
              <a:ext uri="{FF2B5EF4-FFF2-40B4-BE49-F238E27FC236}">
                <a16:creationId xmlns:a16="http://schemas.microsoft.com/office/drawing/2014/main" id="{1F0A60E0-FF0B-38AA-92BF-4CDE5AD8C66C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480BCFE-956C-2132-6C9B-FD2D4D17AE2C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C48BA0F0-64DE-A874-0801-8E1E1F702960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49D8D58B-E27C-D573-26A1-2EAE8542F302}"/>
              </a:ext>
            </a:extLst>
          </p:cNvPr>
          <p:cNvSpPr txBox="1"/>
          <p:nvPr/>
        </p:nvSpPr>
        <p:spPr>
          <a:xfrm>
            <a:off x="1371600" y="2247900"/>
            <a:ext cx="15697200" cy="50665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upřednostňován princip „subsidiarity“, tj. stížnost by nejdříve měla být řešena s poskytovatelem (výjimky samozřejmě existují) možnost obrátit se s podáním např. přímo na ministerstvo stále existuje/ není dotčena.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dobré být připraven/ „mít realistická očekávání“, stížnosti se poměrně často týkají situací, u kterých pokud nebyl „arbitr“ přítomen, není vždy možné definovat spravedlivý závěr („slovo proti slovu“). Výsledek může u zúčastněných stran způsobit rozčarování, zejména v případě uplatnění procesu prověřování ministerstvem může mít i různé právní následky.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en-US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7D2B122C-D46F-92FC-A4FD-DA28704C452F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34D5757F-CD2E-0EBD-897D-A9C081B07D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19F05E2D-678D-15EA-62AC-352D978B61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62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90213" y="1948645"/>
            <a:ext cx="5162987" cy="8289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cs-CZ" sz="4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Předcházející stav</a:t>
            </a:r>
            <a:endParaRPr lang="cs-CZ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524000" y="3700902"/>
            <a:ext cx="13697387" cy="44201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Možnost podat stížnost poskytovateli sociálních služeb nebo podání/ podnět věcně/ místně příslušnému orgánu veřejné moci.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Nebyla možnost přezkumu vyřízení stížnosti (pouze neformální, v různé míře a úrovni vyřizovaná).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 orgány veřejné moci byla stížnost na poskytovatele především podáním, dotazem či podnětem k provedení kontroly (podle závažnosti obsahu).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en-US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73F45-34D9-1968-7629-EF05CADEC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E1036B9-C1C7-CBDC-83DE-261C522056EE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4BA51D5-AD72-0E25-F660-C36819EC68C1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047E099-939B-D151-156F-E09FAAE67172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E52A3ABD-BEE5-55ED-D0E4-6E3FBA7CF599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0EB5875-2B87-3C3E-AD26-EF5E9D7812A0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FEECD63C-B04D-B3D4-039B-E2833225F5ED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D59221AB-94AA-0122-A0FD-D9E95C0605F4}"/>
              </a:ext>
            </a:extLst>
          </p:cNvPr>
          <p:cNvSpPr txBox="1"/>
          <p:nvPr/>
        </p:nvSpPr>
        <p:spPr>
          <a:xfrm>
            <a:off x="1390213" y="1948645"/>
            <a:ext cx="5467787" cy="8289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cs-CZ" sz="4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Předcházející stav</a:t>
            </a:r>
            <a:endParaRPr lang="cs-CZ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749BDCC4-9D20-B3CA-3BD2-7D8D2E90371F}"/>
              </a:ext>
            </a:extLst>
          </p:cNvPr>
          <p:cNvSpPr txBox="1"/>
          <p:nvPr/>
        </p:nvSpPr>
        <p:spPr>
          <a:xfrm>
            <a:off x="1418788" y="3555859"/>
            <a:ext cx="15573812" cy="4522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 formálního hlediska nebylo možné stížnost přímo prošetřovat, resp. velmi záleželo na jejím charakteru (při výkonu kontroly je orgán vázán na její předmět podle právních předpisů).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 prošetření/ vyřízení stížnosti nebyl ze strany stěžovatele právní nárok, obdobně není ani 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 provedení kontroly (vliv má především závažnost a věrohodnost).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Výsledky prověřování stížnosti z hlediska možného přínosu pro stěžovatele a přínosů či možných následků pro poskytovatele byly zcela nestabilní.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en-US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18F02FA4-715C-C016-F3BF-206652AA623F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B136A52-6A43-DE44-6E94-8CD26D38ED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689D2E84-8F18-AA03-D909-A6B0D024AE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81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11929-2C0B-7AFB-8196-604D7F7D1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88606F1-45C4-7DBA-25D2-DA5C716CD74E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1501F46-A10A-EEE0-57D4-B5350FC910E9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33FD030-6613-0902-F87A-7D2C9D45532B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AF5C7AFB-541C-CE73-C908-97BD80505B32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928CA7FE-A368-0FEF-FECD-21FA183A651A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97069768-8591-78EE-2FEA-7571B05F532C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2B3A72B4-AD91-FA28-C8EA-B0AE5E3BB83A}"/>
              </a:ext>
            </a:extLst>
          </p:cNvPr>
          <p:cNvSpPr txBox="1"/>
          <p:nvPr/>
        </p:nvSpPr>
        <p:spPr>
          <a:xfrm>
            <a:off x="1390213" y="1948645"/>
            <a:ext cx="10649387" cy="12266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cs-CZ" sz="2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Smysl/důvod zavedení nového stížnostního mechanismu, pojem „stížnost“ – jak jej vnímat, rizika, vhodná řešení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7A7AEC75-08CE-8857-3E7F-AFDC6ECAD58B}"/>
              </a:ext>
            </a:extLst>
          </p:cNvPr>
          <p:cNvSpPr txBox="1"/>
          <p:nvPr/>
        </p:nvSpPr>
        <p:spPr>
          <a:xfrm>
            <a:off x="1390212" y="3521053"/>
            <a:ext cx="13697388" cy="37738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Zavedení procesně ukotveného systému přijímání, vyřizování a prověřování stížností na poskytování sociálních služeb.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Nový/ další nástroj možné ochrany práv klientů včetně preventivní funkce.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Stížnosti, především ty obsahově závažnější = pravděpodobný konflikt, je podstatně vhodnější se jim snažit předcházet, a pokud to nelze, hledat smírné cesty řešení.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en-US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2F58FBF8-FAB8-EC86-0201-2FD9B844E927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B701C628-6696-D87F-57FB-E2FD366BD7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45D92FC0-BB34-CC0E-4F71-5AA9D5C871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2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C8092-764D-BF26-13F1-006EDEB6F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B95DBE2-844F-CB21-2CF9-CCF3BA9E280F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8DC3C6B-8A70-675E-63A1-C9366856A579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9F86115-8609-0634-8CE0-F3C753112CF2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1FBEC4F5-F942-747D-0312-A86D95B24C7A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0239C89B-6BB4-0C75-126C-F82CCCEC12BE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EA1B8444-B3A1-56E6-E50F-01C390FED129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6FF65C90-501D-929E-9600-DB29030EA683}"/>
              </a:ext>
            </a:extLst>
          </p:cNvPr>
          <p:cNvSpPr txBox="1"/>
          <p:nvPr/>
        </p:nvSpPr>
        <p:spPr>
          <a:xfrm>
            <a:off x="762000" y="1948645"/>
            <a:ext cx="11963400" cy="13292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Popis nového stížnostního mechanismu 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(platná právní úprava)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8477A4FA-1C09-8C14-98DD-65DE0A98D28D}"/>
              </a:ext>
            </a:extLst>
          </p:cNvPr>
          <p:cNvSpPr txBox="1"/>
          <p:nvPr/>
        </p:nvSpPr>
        <p:spPr>
          <a:xfrm>
            <a:off x="1390212" y="3521053"/>
            <a:ext cx="14687987" cy="50665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§ 99a a 99b zákona č. 108/2006 Sb., zákona o sociálních službách, s účinností od 1. března 2025 + § 88 písm. e) zákona o sociálních službách, standard kvality sociálních služeb č. 7.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Upraven proces podání stížnosti poskytovateli, okruh oprávněných osob, lhůty pro vyřízení a proces prověření vyřízení stížnosti ministerstvem.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Zavedeny související skutkové podstaty přestupků a oprávnění ministerstva k uložení povinnosti odstranit nevyhovující stav, je-li při prověřování stížnosti zjištěn.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en-US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C2D0515E-7C68-7E62-7F46-34B2395F78A7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39A34CB5-1319-3F0A-34FC-F36A4B4426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D776B8D8-209F-E7D2-4D71-05B8063FDF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432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2270C-4ABB-8087-0B5B-739FAC806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4331688-3CF9-B97F-1F5B-8D4B99CD7652}"/>
              </a:ext>
            </a:extLst>
          </p:cNvPr>
          <p:cNvGrpSpPr/>
          <p:nvPr/>
        </p:nvGrpSpPr>
        <p:grpSpPr>
          <a:xfrm>
            <a:off x="0" y="1961592"/>
            <a:ext cx="13086832" cy="1329211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1A34D16-6388-EB12-1BE3-A92C0C88B7BC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196DA5B-3EBF-F5ED-C1E0-809692B77AF9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9C716DBD-FE7F-E5AF-9F0C-9DE7AE03C974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A3A29D0-A7CE-70D6-13F5-03ED43355C9B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0DFABB1B-4626-1330-F421-F7B259796982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46FC4A65-FFEA-1221-207C-A804FF855419}"/>
              </a:ext>
            </a:extLst>
          </p:cNvPr>
          <p:cNvSpPr txBox="1"/>
          <p:nvPr/>
        </p:nvSpPr>
        <p:spPr>
          <a:xfrm>
            <a:off x="634241" y="1948645"/>
            <a:ext cx="12452591" cy="13292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Přínosy nového stížnostního mechanismu, 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odlišnosti od předchozího stavu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6C70BF01-F487-63C7-27EA-FCFF88233FF6}"/>
              </a:ext>
            </a:extLst>
          </p:cNvPr>
          <p:cNvSpPr txBox="1"/>
          <p:nvPr/>
        </p:nvSpPr>
        <p:spPr>
          <a:xfrm>
            <a:off x="1390212" y="3521053"/>
            <a:ext cx="14611787" cy="44201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Definování konkrétních pravidel procesu vyřizování stížností v oblasti poskytování sociálních služeb.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Vznik individuálního právního nároku na podání, vyřízení a prověření vyřízení stížnosti pro stěžovatele.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Vznik oprávnění a procesního postupu ministerstva k prověření vyřízení konkrétní stížností.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en-US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283ED97E-0AFF-39E5-91A6-A3672066A741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DD3669D4-5A5D-2BD5-3642-D155B546BE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0B8FB7-CAA9-5C97-3E2F-A69E7BBB1D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096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6E986-C477-A1FC-9894-FF4999EEE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A4B56BE-3516-6AD0-8A93-1F9F41BA888A}"/>
              </a:ext>
            </a:extLst>
          </p:cNvPr>
          <p:cNvGrpSpPr/>
          <p:nvPr/>
        </p:nvGrpSpPr>
        <p:grpSpPr>
          <a:xfrm>
            <a:off x="0" y="1714500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14FFE1E-D7EC-C71C-559A-47E7CAD30317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98237856-6987-E0A5-71F2-57B3E589CB8C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185114C4-BE62-5134-9498-10819762DB55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640A13D9-0B29-7D46-58F8-A0C867C58F2C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B89698CB-6BB8-691C-E2FA-10674550A389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74FE2430-4FE2-C4D7-846D-DC27EFE002DF}"/>
              </a:ext>
            </a:extLst>
          </p:cNvPr>
          <p:cNvSpPr txBox="1"/>
          <p:nvPr/>
        </p:nvSpPr>
        <p:spPr>
          <a:xfrm>
            <a:off x="1390213" y="1948645"/>
            <a:ext cx="8051835" cy="828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cs-CZ" sz="4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Praktické postřehy</a:t>
            </a:r>
            <a:endParaRPr lang="cs-CZ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5D4A572E-672D-540E-0F92-0DF17FB1D0F6}"/>
              </a:ext>
            </a:extLst>
          </p:cNvPr>
          <p:cNvSpPr txBox="1"/>
          <p:nvPr/>
        </p:nvSpPr>
        <p:spPr>
          <a:xfrm>
            <a:off x="1390212" y="3521053"/>
            <a:ext cx="15297587" cy="3811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Agendu stížností je vhodné nepodceňovat, nejedná se zdaleka jen o „vyjádření názoru“, který přispěje všem zúčastněným stranám ke zlepšení kvality služby/ péče.</a:t>
            </a:r>
            <a:endParaRPr lang="cs-CZ" sz="2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Ve vážnějších situacích mají stížnosti či události, které jsou důvodem k jejich podání svá rizika, např. vznik škody na zdraví, životě, majetku, dobré pověsti.</a:t>
            </a:r>
            <a:endParaRPr lang="cs-CZ" sz="2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cs-CZ" sz="2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vhodné dát si na prověřování a vyřizování stížností „záležet“, se stěžovatelem zdvořile (myšleno např. bez ironie) a věcně komunikovat (s ohledem na okolnosti).</a:t>
            </a:r>
            <a:endParaRPr lang="cs-CZ" sz="2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17C87033-0CCF-5DFC-80ED-BC2992C3C9BF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8828578C-01CA-ED40-027B-D073170A35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CA7F66CB-C40E-9AE0-D228-8BB4F45711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184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70F08-0EE1-28C9-DAE6-D16442879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>
            <a:extLst>
              <a:ext uri="{FF2B5EF4-FFF2-40B4-BE49-F238E27FC236}">
                <a16:creationId xmlns:a16="http://schemas.microsoft.com/office/drawing/2014/main" id="{D5B426A9-237F-1807-A4F5-4E6B135733C3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63288C3-7802-0206-74CF-E1F64E39C65B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B003A0D2-2C0D-979A-A401-8042E41F03ED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5BB1E880-DFDE-70D8-027D-485866441B87}"/>
              </a:ext>
            </a:extLst>
          </p:cNvPr>
          <p:cNvSpPr txBox="1"/>
          <p:nvPr/>
        </p:nvSpPr>
        <p:spPr>
          <a:xfrm>
            <a:off x="1371600" y="2247900"/>
            <a:ext cx="15697200" cy="76518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Pokud je podání stížnosti šikanózní/ obtěžující lze mu čelit, není povinností vyřizovat zjevně nepodstatnou, neoprávněnou nebo opakovanou stížnost „pořád dokola“, je však třeba tento stav „přiznat“, dokumentovat a odůvodnit.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Poskytovatel musí své závěry při vyřizování stížnosti zvážit a přiměřeně odůvodnit, jinak se může stát, že např. při prověřování vyřízení bude „propadající“ i jen z toho důvodu, že se bude muset stížností opakovaně zabývat.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důležité vést dostatečné záznamy o průběhu poskytování služby, individuální plány poskytování sociální služby, zahrnovat do plánů péče rizika v životě konkrétních klientů – podklady k argumentaci.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Poskytovatel musí svůj postup umět odůvodnit a dokladovat, nalézá se v pozici podobné veřejnoprávnímu subjektu.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en-US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D91E9AD6-A62E-0DEE-EE83-E63B8721F695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F7BDEA2-D96D-40D0-5CB4-3E5B3C2BC1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EB629573-23A4-BEC1-C032-E762EE585B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998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58F18-2EB4-C765-4268-03EF3BA4E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>
            <a:extLst>
              <a:ext uri="{FF2B5EF4-FFF2-40B4-BE49-F238E27FC236}">
                <a16:creationId xmlns:a16="http://schemas.microsoft.com/office/drawing/2014/main" id="{17FF524D-884F-6A95-0456-21668C99A05E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4C4D96E-9123-9A7D-DD1F-ACBBF966B142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1647F7CA-317E-C004-C8E8-5D1C8B6D70B3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A6B59082-B89D-B707-2914-CAD628042286}"/>
              </a:ext>
            </a:extLst>
          </p:cNvPr>
          <p:cNvSpPr txBox="1"/>
          <p:nvPr/>
        </p:nvSpPr>
        <p:spPr>
          <a:xfrm>
            <a:off x="1371600" y="2247900"/>
            <a:ext cx="15697200" cy="50665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Při vyřizování stížností se snažit nalézt smírné řešení, sporná řešení stížností stojí čas a energii zaměstnanců, snížení komfortu klienta, možné zhoršení mezilidských vztahů. Jsou však situace, kdy smírné řešení nalézt nelze nebo je jedna ze stran odmítá přijmout.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Často jsou důvodem k podání stížnosti nepřiměřená očekávaní.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vhodné přijaté stížnosti vyřizovat, nikoliv hledat formální důvody proč je vyřizovat nemusím, hlavně ve sporných/hraničních situacích. „Věčné rozpory“ se pak případně řeší „u soudu“.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cs-CZ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vhodné se zvážit procesy případné ochrany stěžovatelů v rámci poskytování služby.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en-US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F4EC1D6E-6CD6-5A76-5529-402332DA780F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4FE5721A-85A0-11FA-971A-A352D85F61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9A9F470D-CF87-A8BB-BB58-EE39420BB2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730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945</Words>
  <Application>Microsoft Office PowerPoint</Application>
  <PresentationFormat>Vlastní</PresentationFormat>
  <Paragraphs>59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7" baseType="lpstr">
      <vt:lpstr>Aptos</vt:lpstr>
      <vt:lpstr>Arial</vt:lpstr>
      <vt:lpstr>Poppins Bold</vt:lpstr>
      <vt:lpstr>Poppins Medium</vt:lpstr>
      <vt:lpstr>Poppins</vt:lpstr>
      <vt:lpstr>Calibri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Kopie návrhu Text odstavce</dc:title>
  <dc:creator>Jana Dvouletá</dc:creator>
  <cp:lastModifiedBy>Greš Michaela Bc. (MPSV)</cp:lastModifiedBy>
  <cp:revision>4</cp:revision>
  <dcterms:created xsi:type="dcterms:W3CDTF">2006-08-16T00:00:00Z</dcterms:created>
  <dcterms:modified xsi:type="dcterms:W3CDTF">2026-04-13T07:06:11Z</dcterms:modified>
  <dc:identifier>DAGywRX9yuc</dc:identifier>
</cp:coreProperties>
</file>